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  <p:sldId id="268" r:id="rId11"/>
    <p:sldId id="267" r:id="rId12"/>
    <p:sldId id="269" r:id="rId13"/>
    <p:sldId id="270" r:id="rId14"/>
    <p:sldId id="27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43" d="100"/>
          <a:sy n="43" d="100"/>
        </p:scale>
        <p:origin x="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9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2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8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1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24EF9-ED96-49E5-8D00-DA17E34A4D8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4FD6-B543-4220-836D-42327DEB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7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Servanthood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ICS2042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Cross-cultural </a:t>
            </a:r>
            <a:r>
              <a:rPr lang="en-US" i="1" dirty="0" err="1" smtClean="0">
                <a:solidFill>
                  <a:schemeClr val="bg1"/>
                </a:solidFill>
              </a:rPr>
              <a:t>Servanthood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by Duane Elmer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4259"/>
            <a:ext cx="7525215" cy="1240651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of </a:t>
            </a:r>
            <a:r>
              <a:rPr lang="en-US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Servanthood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44243"/>
            <a:ext cx="89971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Serving after you understand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after you learn about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after you trust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Trusting after you accept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Accepting after you are open toward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toward others after taking the posture of humility (instead of superiority)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7995" cy="150398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Openness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44243"/>
            <a:ext cx="48935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Welcomed,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Embraced,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 to feel safe</a:t>
            </a:r>
            <a:b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His presence</a:t>
            </a: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“Go and do likewise”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37" y="825190"/>
            <a:ext cx="6898888" cy="5174166"/>
          </a:xfrm>
        </p:spPr>
      </p:pic>
      <p:sp>
        <p:nvSpPr>
          <p:cNvPr id="7" name="TextBox 6"/>
          <p:cNvSpPr txBox="1"/>
          <p:nvPr/>
        </p:nvSpPr>
        <p:spPr>
          <a:xfrm>
            <a:off x="5731727" y="5999356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Delicate Arch at sunset, Arches National Park (2005) CC by-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3.0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7995" cy="150398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Openness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784" y="1844243"/>
            <a:ext cx="48935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Hospitality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“hostel”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Taking in the stranger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Honor others by allowing them to welcome us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37" y="825190"/>
            <a:ext cx="6898888" cy="5174166"/>
          </a:xfrm>
        </p:spPr>
      </p:pic>
    </p:spTree>
    <p:extLst>
      <p:ext uri="{BB962C8B-B14F-4D97-AF65-F5344CB8AC3E}">
        <p14:creationId xmlns:p14="http://schemas.microsoft.com/office/powerpoint/2010/main" val="33111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7995" cy="150398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Categorize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784" y="1844243"/>
            <a:ext cx="40395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“Like” or “dislike”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Humans make unconscious decision to  categorize on physical appearance: less than 5 seconds to find out if someone is worthy of relationship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99" y="922376"/>
            <a:ext cx="7492701" cy="5935624"/>
          </a:xfrm>
        </p:spPr>
      </p:pic>
      <p:sp>
        <p:nvSpPr>
          <p:cNvPr id="7" name="TextBox 6"/>
          <p:cNvSpPr txBox="1"/>
          <p:nvPr/>
        </p:nvSpPr>
        <p:spPr>
          <a:xfrm>
            <a:off x="8831766" y="535259"/>
            <a:ext cx="336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Pixabay.com cc0 public domain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7995" cy="150398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 for Openness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784" y="1665827"/>
            <a:ext cx="40395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Suspending judgment: questions to assess</a:t>
            </a:r>
          </a:p>
          <a:p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Ambiguity</a:t>
            </a:r>
          </a:p>
          <a:p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 gray (get all info before judging)</a:t>
            </a:r>
          </a:p>
          <a:p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attribution: assume the best</a:t>
            </a:r>
          </a:p>
          <a:p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(pp. 50-55)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99" y="922376"/>
            <a:ext cx="7492701" cy="5935624"/>
          </a:xfrm>
        </p:spPr>
      </p:pic>
    </p:spTree>
    <p:extLst>
      <p:ext uri="{BB962C8B-B14F-4D97-AF65-F5344CB8AC3E}">
        <p14:creationId xmlns:p14="http://schemas.microsoft.com/office/powerpoint/2010/main" val="16810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 or Towel?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7" y="52897"/>
            <a:ext cx="5082985" cy="6003433"/>
          </a:xfrm>
        </p:spPr>
      </p:pic>
      <p:sp>
        <p:nvSpPr>
          <p:cNvPr id="5" name="TextBox 4"/>
          <p:cNvSpPr txBox="1"/>
          <p:nvPr/>
        </p:nvSpPr>
        <p:spPr>
          <a:xfrm>
            <a:off x="6558886" y="6056330"/>
            <a:ext cx="56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Foot washing by the Bishop of St </a:t>
            </a:r>
            <a:r>
              <a:rPr lang="en-US" dirty="0" err="1" smtClean="0">
                <a:solidFill>
                  <a:schemeClr val="bg1"/>
                </a:solidFill>
              </a:rPr>
              <a:t>Asaph</a:t>
            </a:r>
            <a:r>
              <a:rPr lang="en-US" dirty="0" smtClean="0">
                <a:solidFill>
                  <a:schemeClr val="bg1"/>
                </a:solidFill>
              </a:rPr>
              <a:t>, Church in Wales, Maundy Thursday (2007 by Man </a:t>
            </a:r>
            <a:r>
              <a:rPr lang="en-US" dirty="0" err="1" smtClean="0">
                <a:solidFill>
                  <a:schemeClr val="bg1"/>
                </a:solidFill>
              </a:rPr>
              <a:t>vyi</a:t>
            </a:r>
            <a:r>
              <a:rPr lang="en-US" dirty="0" smtClean="0">
                <a:solidFill>
                  <a:schemeClr val="bg1"/>
                </a:solidFill>
              </a:rPr>
              <a:t>)  CC by 2.0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 or Towel?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7" y="365125"/>
            <a:ext cx="5082985" cy="6003433"/>
          </a:xfrm>
        </p:spPr>
      </p:pic>
      <p:sp>
        <p:nvSpPr>
          <p:cNvPr id="3" name="TextBox 2"/>
          <p:cNvSpPr txBox="1"/>
          <p:nvPr/>
        </p:nvSpPr>
        <p:spPr>
          <a:xfrm>
            <a:off x="838200" y="1869108"/>
            <a:ext cx="4893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greatness = power over others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God  greatness = service to others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7995" cy="150398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Temptation of Superiority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7" y="365125"/>
            <a:ext cx="5082985" cy="6003433"/>
          </a:xfrm>
        </p:spPr>
      </p:pic>
      <p:sp>
        <p:nvSpPr>
          <p:cNvPr id="3" name="TextBox 2"/>
          <p:cNvSpPr txBox="1"/>
          <p:nvPr/>
        </p:nvSpPr>
        <p:spPr>
          <a:xfrm>
            <a:off x="838200" y="1869108"/>
            <a:ext cx="48935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Superiority cloaked as virtues: p. 17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“It’s not our words that count but the perceptions of local people who watch our lives and sense our attitudes.”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7995" cy="150398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Struggle with Humility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7" y="365125"/>
            <a:ext cx="5082985" cy="6003433"/>
          </a:xfrm>
        </p:spPr>
      </p:pic>
      <p:sp>
        <p:nvSpPr>
          <p:cNvPr id="3" name="TextBox 2"/>
          <p:cNvSpPr txBox="1"/>
          <p:nvPr/>
        </p:nvSpPr>
        <p:spPr>
          <a:xfrm>
            <a:off x="838200" y="1869108"/>
            <a:ext cx="48935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is better?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has more?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is right?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(p. 32)</a:t>
            </a: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7995" cy="150398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 Humility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7" y="365125"/>
            <a:ext cx="5082985" cy="6003433"/>
          </a:xfrm>
        </p:spPr>
      </p:pic>
      <p:sp>
        <p:nvSpPr>
          <p:cNvPr id="3" name="TextBox 2"/>
          <p:cNvSpPr txBox="1"/>
          <p:nvPr/>
        </p:nvSpPr>
        <p:spPr>
          <a:xfrm>
            <a:off x="838200" y="1869108"/>
            <a:ext cx="48935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Arrogance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Knowledgeable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Prideful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Continual conflict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7995" cy="150398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 Humility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7" y="365125"/>
            <a:ext cx="5082985" cy="6003433"/>
          </a:xfrm>
        </p:spPr>
      </p:pic>
      <p:sp>
        <p:nvSpPr>
          <p:cNvPr id="3" name="TextBox 2"/>
          <p:cNvSpPr txBox="1"/>
          <p:nvPr/>
        </p:nvSpPr>
        <p:spPr>
          <a:xfrm>
            <a:off x="838200" y="1844243"/>
            <a:ext cx="4893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“any gracious act offered with no thought of returned favor or desire to announce the good deed.” (p. 30)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7995" cy="150398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 Humility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7" y="365125"/>
            <a:ext cx="5082985" cy="6003433"/>
          </a:xfrm>
        </p:spPr>
      </p:pic>
      <p:sp>
        <p:nvSpPr>
          <p:cNvPr id="3" name="TextBox 2"/>
          <p:cNvSpPr txBox="1"/>
          <p:nvPr/>
        </p:nvSpPr>
        <p:spPr>
          <a:xfrm>
            <a:off x="838200" y="1844243"/>
            <a:ext cx="4893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temporary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situational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training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isolated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incidental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(p.32)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7995" cy="150398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 Humility</a:t>
            </a:r>
            <a:endParaRPr lang="en-U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7" y="365125"/>
            <a:ext cx="5082985" cy="6003433"/>
          </a:xfrm>
        </p:spPr>
      </p:pic>
      <p:sp>
        <p:nvSpPr>
          <p:cNvPr id="3" name="TextBox 2"/>
          <p:cNvSpPr txBox="1"/>
          <p:nvPr/>
        </p:nvSpPr>
        <p:spPr>
          <a:xfrm>
            <a:off x="838200" y="1844243"/>
            <a:ext cx="4893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Attitude toward others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Permeates everything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Locally defined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“mutual respect [thru] genuine friendship”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(p.32-33)</a:t>
            </a:r>
          </a:p>
          <a:p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323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Wingdings</vt:lpstr>
      <vt:lpstr>Office Theme</vt:lpstr>
      <vt:lpstr>Servanthood</vt:lpstr>
      <vt:lpstr>Robe or Towel?</vt:lpstr>
      <vt:lpstr>Robe or Towel?</vt:lpstr>
      <vt:lpstr>Temptation of Superiority</vt:lpstr>
      <vt:lpstr>Struggle with Humility</vt:lpstr>
      <vt:lpstr>False Humility</vt:lpstr>
      <vt:lpstr>True Humility</vt:lpstr>
      <vt:lpstr>True Humility</vt:lpstr>
      <vt:lpstr>True Humility</vt:lpstr>
      <vt:lpstr>Process of Servanthood</vt:lpstr>
      <vt:lpstr>Openness</vt:lpstr>
      <vt:lpstr>Openness</vt:lpstr>
      <vt:lpstr>Categorize</vt:lpstr>
      <vt:lpstr>Skills for Openness</vt:lpstr>
      <vt:lpstr>PowerPoint Presentation</vt:lpstr>
    </vt:vector>
  </TitlesOfParts>
  <Company>MVNU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Servanthood</dc:title>
  <dc:creator>Zach Zuercher</dc:creator>
  <cp:lastModifiedBy>Zach Zuercher</cp:lastModifiedBy>
  <cp:revision>8</cp:revision>
  <dcterms:created xsi:type="dcterms:W3CDTF">2015-02-18T21:53:24Z</dcterms:created>
  <dcterms:modified xsi:type="dcterms:W3CDTF">2015-02-18T23:34:35Z</dcterms:modified>
</cp:coreProperties>
</file>